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3" r:id="rId7"/>
    <p:sldId id="261" r:id="rId8"/>
    <p:sldId id="264" r:id="rId9"/>
    <p:sldId id="262" r:id="rId10"/>
    <p:sldId id="265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6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52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55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29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63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9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3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61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04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09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6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8A939-413E-4A6F-A60D-AF9CE369AC9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7976-8537-47D1-9E47-9085A54F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68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93258" y="869410"/>
            <a:ext cx="10051915" cy="352711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TARIFFARIO NAZIONALE </a:t>
            </a:r>
            <a:b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PER LE PRESTAZIONI </a:t>
            </a:r>
            <a:b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DEL SISTEMA </a:t>
            </a:r>
            <a:r>
              <a:rPr lang="it-IT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ARPA/APPA</a:t>
            </a:r>
            <a:br>
              <a:rPr lang="it-IT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sz="3200" b="1" dirty="0"/>
              <a:t>art. 4, comma 3 del DM 10 agosto 2012, </a:t>
            </a:r>
            <a:r>
              <a:rPr lang="it-IT" sz="3200" b="1" dirty="0" smtClean="0"/>
              <a:t>n.161</a:t>
            </a:r>
            <a:endParaRPr lang="it-IT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193259" y="5291069"/>
            <a:ext cx="10051915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DOCUMENTO </a:t>
            </a:r>
            <a:r>
              <a:rPr lang="it-IT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AD </a:t>
            </a:r>
            <a:r>
              <a:rPr lang="it-IT" sz="4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EVENTUALE SUPPORTO</a:t>
            </a:r>
            <a:r>
              <a:rPr lang="it-IT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endParaRPr lang="it-IT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  <a:p>
            <a:r>
              <a:rPr lang="it-IT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DI </a:t>
            </a:r>
            <a:r>
              <a:rPr lang="it-IT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UN NOSTRO PREVENTIVO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b="42359"/>
          <a:stretch/>
        </p:blipFill>
        <p:spPr>
          <a:xfrm>
            <a:off x="1415578" y="135466"/>
            <a:ext cx="9602543" cy="63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807409" y="824104"/>
            <a:ext cx="67465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COME CI PUO’ ESSERE UTILE</a:t>
            </a:r>
            <a:endParaRPr lang="it-IT" sz="4000" b="1" dirty="0"/>
          </a:p>
        </p:txBody>
      </p:sp>
      <p:sp>
        <p:nvSpPr>
          <p:cNvPr id="2" name="Rettangolo 1"/>
          <p:cNvSpPr/>
          <p:nvPr/>
        </p:nvSpPr>
        <p:spPr>
          <a:xfrm>
            <a:off x="143392" y="2291016"/>
            <a:ext cx="8099178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200" b="1" u="sng" dirty="0"/>
              <a:t>EVENTUALE </a:t>
            </a:r>
            <a:r>
              <a:rPr lang="it-IT" sz="3200" b="1" u="sng" dirty="0" smtClean="0"/>
              <a:t>RIFERIMENTO</a:t>
            </a:r>
            <a:r>
              <a:rPr lang="it-IT" sz="3200" b="1" dirty="0" smtClean="0"/>
              <a:t> </a:t>
            </a:r>
            <a:r>
              <a:rPr lang="it-IT" sz="3200" b="1" dirty="0"/>
              <a:t>NELLA STESURA DI UN </a:t>
            </a:r>
            <a:r>
              <a:rPr lang="it-IT" sz="3200" b="1" dirty="0" smtClean="0"/>
              <a:t>PREVENTIVO</a:t>
            </a:r>
            <a:endParaRPr lang="it-IT" sz="32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200" b="1" u="sng" dirty="0" smtClean="0"/>
              <a:t>A EVENTUALE SUPPORTO</a:t>
            </a:r>
            <a:r>
              <a:rPr lang="it-IT" sz="3200" b="1" dirty="0" smtClean="0"/>
              <a:t> </a:t>
            </a:r>
            <a:r>
              <a:rPr lang="it-IT" sz="3200" b="1" dirty="0" smtClean="0"/>
              <a:t>DI </a:t>
            </a:r>
            <a:r>
              <a:rPr lang="it-IT" sz="3200" b="1" dirty="0" smtClean="0"/>
              <a:t>UN </a:t>
            </a:r>
            <a:r>
              <a:rPr lang="it-IT" sz="3200" b="1" dirty="0" smtClean="0"/>
              <a:t>NOSTRO PREVENTIVO </a:t>
            </a:r>
            <a:r>
              <a:rPr lang="it-IT" sz="3200" b="1" dirty="0" smtClean="0"/>
              <a:t>NEI CONFRONTI DI </a:t>
            </a:r>
            <a:r>
              <a:rPr lang="it-IT" sz="3200" b="1" dirty="0" smtClean="0"/>
              <a:t>UN PRIVATO O DI UNA  </a:t>
            </a:r>
            <a:r>
              <a:rPr lang="it-IT" sz="3200" b="1" dirty="0" smtClean="0"/>
              <a:t>AMMINISTRAZIONE PUBBLICA</a:t>
            </a:r>
            <a:endParaRPr lang="it-IT" sz="3200" b="1" dirty="0"/>
          </a:p>
        </p:txBody>
      </p:sp>
      <p:pic>
        <p:nvPicPr>
          <p:cNvPr id="1026" name="Picture 2" descr="Image result for STESURA DI UN PREVENTI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 bwMode="auto">
          <a:xfrm>
            <a:off x="8437122" y="2023533"/>
            <a:ext cx="3509343" cy="33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" y="778228"/>
            <a:ext cx="7566951" cy="44486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2698" y="184423"/>
            <a:ext cx="7026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art</a:t>
            </a:r>
            <a:r>
              <a:rPr lang="it-IT" sz="2800" b="1" dirty="0"/>
              <a:t>. 4, comma 3 del DM 10 agosto 2012, n.161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002620" y="4653746"/>
            <a:ext cx="379207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COSTO MINIMO ED UN COSTO PROPORZIONALE AI VOLUMI DI MATERIALE DA SCAVO</a:t>
            </a:r>
            <a:endParaRPr lang="it-IT" sz="2000" b="1" dirty="0"/>
          </a:p>
          <a:p>
            <a:pPr algn="ctr"/>
            <a:r>
              <a:rPr lang="it-IT" sz="2000" b="1" dirty="0" smtClean="0"/>
              <a:t>X LE ATTIVITA’ DI CUI ALL’ART.5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7629314" y="272180"/>
            <a:ext cx="43908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DA DOVE DERIVA</a:t>
            </a:r>
            <a:endParaRPr lang="it-IT" sz="4000" b="1" dirty="0"/>
          </a:p>
        </p:txBody>
      </p:sp>
      <p:sp>
        <p:nvSpPr>
          <p:cNvPr id="8" name="Rettangolo 7"/>
          <p:cNvSpPr/>
          <p:nvPr/>
        </p:nvSpPr>
        <p:spPr>
          <a:xfrm>
            <a:off x="8440920" y="3842687"/>
            <a:ext cx="291546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OBIETTIVI</a:t>
            </a:r>
            <a:endParaRPr lang="it-IT" sz="4000" b="1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3203643" y="3002563"/>
            <a:ext cx="4155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32698" y="3252199"/>
            <a:ext cx="2942281" cy="98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1280809" y="1316477"/>
            <a:ext cx="5833353" cy="3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1525627" y="1575798"/>
            <a:ext cx="2274645" cy="3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845838" y="3252199"/>
            <a:ext cx="2055609" cy="259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32698" y="6221128"/>
            <a:ext cx="607695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Oggi è vigente il: D.P.P. 13 giugno 2017, n.120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1746110" y="2713976"/>
            <a:ext cx="4155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49414" y="874904"/>
            <a:ext cx="57040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GRUPPO DI LAVORO</a:t>
            </a:r>
            <a:endParaRPr lang="it-IT" sz="4000" b="1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3203643" y="3002563"/>
            <a:ext cx="4155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845838" y="3252199"/>
            <a:ext cx="2055609" cy="259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11" y="2121886"/>
            <a:ext cx="10457741" cy="31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765" t="11609" r="1597" b="43655"/>
          <a:stretch/>
        </p:blipFill>
        <p:spPr>
          <a:xfrm>
            <a:off x="1536728" y="4011213"/>
            <a:ext cx="8748409" cy="220413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015" y="384021"/>
            <a:ext cx="9981247" cy="64633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latin typeface="+mn-lt"/>
                <a:ea typeface="+mn-ea"/>
                <a:cs typeface="+mn-cs"/>
              </a:rPr>
              <a:t>APPROVAZIONE DEL CONSIGLIO FEDERALE</a:t>
            </a:r>
            <a:endParaRPr lang="it-IT" sz="4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-1" b="37234"/>
          <a:stretch/>
        </p:blipFill>
        <p:spPr>
          <a:xfrm>
            <a:off x="1457858" y="1098526"/>
            <a:ext cx="8731559" cy="284506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94387" y="6326461"/>
            <a:ext cx="107041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http://www.isprambiente.gov.it/files/snpa/consiglio-federale/CF20130515Doc.35Tariffarionazionale.pdf/view</a:t>
            </a:r>
          </a:p>
        </p:txBody>
      </p:sp>
      <p:sp>
        <p:nvSpPr>
          <p:cNvPr id="5" name="Rettangolo 4"/>
          <p:cNvSpPr/>
          <p:nvPr/>
        </p:nvSpPr>
        <p:spPr>
          <a:xfrm>
            <a:off x="9936500" y="1166151"/>
            <a:ext cx="1904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 data 15/5/2013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82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893" y="310992"/>
            <a:ext cx="3233840" cy="89563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it-IT" sz="4000" b="1" dirty="0" smtClean="0">
                <a:latin typeface="+mn-lt"/>
                <a:ea typeface="+mn-ea"/>
                <a:cs typeface="+mn-cs"/>
              </a:rPr>
              <a:t>TARIFFARIO</a:t>
            </a:r>
            <a:br>
              <a:rPr lang="it-IT" sz="4000" b="1" dirty="0" smtClean="0">
                <a:latin typeface="+mn-lt"/>
                <a:ea typeface="+mn-ea"/>
                <a:cs typeface="+mn-cs"/>
              </a:rPr>
            </a:br>
            <a:r>
              <a:rPr lang="it-IT" sz="1800" b="1" dirty="0" smtClean="0">
                <a:latin typeface="+mn-lt"/>
                <a:ea typeface="+mn-ea"/>
                <a:cs typeface="+mn-cs"/>
              </a:rPr>
              <a:t>art. 5 comma 3 DM 161/2012</a:t>
            </a:r>
            <a:endParaRPr lang="it-IT" sz="1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82" y="242049"/>
            <a:ext cx="6794876" cy="34499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82" y="3691950"/>
            <a:ext cx="6794876" cy="3065929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4766554" y="2256817"/>
            <a:ext cx="5810655" cy="64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4017524" y="2457855"/>
            <a:ext cx="2104416" cy="2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263319" y="603115"/>
            <a:ext cx="1076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11" y="0"/>
            <a:ext cx="967265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59" y="365126"/>
            <a:ext cx="7765571" cy="6212541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38893" y="310992"/>
            <a:ext cx="3233840" cy="895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latin typeface="+mn-lt"/>
                <a:ea typeface="+mn-ea"/>
                <a:cs typeface="+mn-cs"/>
              </a:rPr>
              <a:t>TARIFFARIO</a:t>
            </a:r>
            <a:br>
              <a:rPr lang="it-IT" sz="4000" b="1" dirty="0" smtClean="0">
                <a:latin typeface="+mn-lt"/>
                <a:ea typeface="+mn-ea"/>
                <a:cs typeface="+mn-cs"/>
              </a:rPr>
            </a:br>
            <a:r>
              <a:rPr lang="it-IT" sz="1800" b="1" dirty="0" smtClean="0">
                <a:latin typeface="+mn-lt"/>
                <a:ea typeface="+mn-ea"/>
                <a:cs typeface="+mn-cs"/>
              </a:rPr>
              <a:t>art. 5 comma 4 DM 161/2012</a:t>
            </a:r>
            <a:endParaRPr lang="it-IT" sz="18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831404" y="804153"/>
            <a:ext cx="2393005" cy="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6365132" y="1031132"/>
            <a:ext cx="5081081" cy="16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40" y="174811"/>
            <a:ext cx="10696740" cy="6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498" y="390993"/>
            <a:ext cx="7468105" cy="15722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99" y="1989138"/>
            <a:ext cx="7468104" cy="445165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49140" y="390993"/>
            <a:ext cx="3233840" cy="895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latin typeface="+mn-lt"/>
                <a:ea typeface="+mn-ea"/>
                <a:cs typeface="+mn-cs"/>
              </a:rPr>
              <a:t>TARIFFARIO</a:t>
            </a:r>
            <a:br>
              <a:rPr lang="it-IT" sz="4000" b="1" dirty="0" smtClean="0">
                <a:latin typeface="+mn-lt"/>
                <a:ea typeface="+mn-ea"/>
                <a:cs typeface="+mn-cs"/>
              </a:rPr>
            </a:br>
            <a:r>
              <a:rPr lang="it-IT" sz="1800" b="1" dirty="0" smtClean="0">
                <a:latin typeface="+mn-lt"/>
                <a:ea typeface="+mn-ea"/>
                <a:cs typeface="+mn-cs"/>
              </a:rPr>
              <a:t>art. 5 comma 5 DM 161/2012</a:t>
            </a:r>
            <a:endParaRPr lang="it-IT" sz="18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852170" y="570689"/>
            <a:ext cx="2393005" cy="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9805481" y="823950"/>
            <a:ext cx="1540213" cy="14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967498" y="1049574"/>
            <a:ext cx="961183" cy="1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104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TARIFFARIO NAZIONALE  PER LE PRESTAZIONI  DEL SISTEMA ARPA/APPA art. 4, comma 3 del DM 10 agosto 2012, n.161</vt:lpstr>
      <vt:lpstr>Presentazione standard di PowerPoint</vt:lpstr>
      <vt:lpstr>Presentazione standard di PowerPoint</vt:lpstr>
      <vt:lpstr>APPROVAZIONE DEL CONSIGLIO FEDERALE</vt:lpstr>
      <vt:lpstr>TARIFFARIO art. 5 comma 3 DM 161/2012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TARIFFARIO NAZIONALE  PER LE PRESTAZIONI  DEL SISTEMA ARPA/APPA</dc:title>
  <dc:creator>Michele Camin</dc:creator>
  <cp:lastModifiedBy>Michele Camin</cp:lastModifiedBy>
  <cp:revision>25</cp:revision>
  <dcterms:created xsi:type="dcterms:W3CDTF">2018-12-13T22:58:23Z</dcterms:created>
  <dcterms:modified xsi:type="dcterms:W3CDTF">2018-12-16T23:47:00Z</dcterms:modified>
</cp:coreProperties>
</file>